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9" r:id="rId4"/>
    <p:sldId id="258" r:id="rId5"/>
    <p:sldId id="260" r:id="rId6"/>
    <p:sldId id="265" r:id="rId7"/>
    <p:sldId id="262" r:id="rId8"/>
    <p:sldId id="267" r:id="rId9"/>
    <p:sldId id="268" r:id="rId10"/>
    <p:sldId id="270"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62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214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551645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2818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14108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423749"/>
            <a:ext cx="7477601" cy="3332798"/>
          </a:xfrm>
          <a:prstGeom prst="rect">
            <a:avLst/>
          </a:prstGeom>
          <a:noFill/>
          <a:ln/>
        </p:spPr>
        <p:txBody>
          <a:bodyPr wrap="square" rtlCol="0" anchor="ctr"/>
          <a:lstStyle/>
          <a:p>
            <a:pPr marL="0" indent="0" algn="ctr">
              <a:lnSpc>
                <a:spcPts val="6561"/>
              </a:lnSpc>
              <a:buNone/>
            </a:pPr>
            <a:r>
              <a:rPr lang="en-US" sz="5249" dirty="0" smtClean="0">
                <a:latin typeface="Nunito" pitchFamily="2" charset="0"/>
              </a:rPr>
              <a:t>MUZIK</a:t>
            </a:r>
            <a:r>
              <a:rPr lang="en-US" sz="5249" dirty="0">
                <a:latin typeface="Nunito" pitchFamily="2" charset="0"/>
              </a:rPr>
              <a:t>: </a:t>
            </a:r>
            <a:r>
              <a:rPr lang="en-US" sz="5400" b="1" kern="0" spc="-131" dirty="0">
                <a:solidFill>
                  <a:srgbClr val="000000"/>
                </a:solidFill>
                <a:latin typeface="Nunito" pitchFamily="2" charset="0"/>
                <a:ea typeface="Inter" pitchFamily="34" charset="-122"/>
              </a:rPr>
              <a:t>A</a:t>
            </a:r>
            <a:r>
              <a:rPr lang="en-US" sz="5400" b="1" kern="0" spc="-131" dirty="0">
                <a:solidFill>
                  <a:srgbClr val="000000"/>
                </a:solidFill>
                <a:latin typeface="Nunito" pitchFamily="2" charset="0"/>
                <a:ea typeface="Inter" pitchFamily="34" charset="-122"/>
                <a:cs typeface="Inter" pitchFamily="34" charset="-120"/>
              </a:rPr>
              <a:t>pplication de streaming de musique en </a:t>
            </a:r>
            <a:r>
              <a:rPr lang="fr-FR" sz="5400" b="1" kern="0" spc="-131" dirty="0" smtClean="0">
                <a:solidFill>
                  <a:srgbClr val="000000"/>
                </a:solidFill>
                <a:latin typeface="Nunito" pitchFamily="2" charset="0"/>
                <a:ea typeface="Inter" pitchFamily="34" charset="-122"/>
                <a:cs typeface="Inter" pitchFamily="34" charset="-120"/>
              </a:rPr>
              <a:t>ligne</a:t>
            </a:r>
            <a:endParaRPr lang="fr-FR" sz="5249" dirty="0">
              <a:latin typeface="Nunito" pitchFamily="2" charset="0"/>
            </a:endParaRPr>
          </a:p>
        </p:txBody>
      </p:sp>
      <p:sp>
        <p:nvSpPr>
          <p:cNvPr id="6" name="Text 3"/>
          <p:cNvSpPr/>
          <p:nvPr/>
        </p:nvSpPr>
        <p:spPr>
          <a:xfrm>
            <a:off x="2719149" y="6018907"/>
            <a:ext cx="7477601" cy="1573887"/>
          </a:xfrm>
          <a:prstGeom prst="rect">
            <a:avLst/>
          </a:prstGeom>
          <a:noFill/>
          <a:ln/>
        </p:spPr>
        <p:txBody>
          <a:bodyPr wrap="square" rtlCol="0" anchor="t"/>
          <a:lstStyle/>
          <a:p>
            <a:pPr marL="0" indent="0">
              <a:lnSpc>
                <a:spcPts val="2799"/>
              </a:lnSpc>
              <a:buNone/>
            </a:pPr>
            <a:r>
              <a:rPr lang="en-US" sz="4000" kern="0" spc="-35" dirty="0">
                <a:solidFill>
                  <a:srgbClr val="272525"/>
                </a:solidFill>
                <a:latin typeface="Nunito" pitchFamily="2" charset="0"/>
                <a:ea typeface="Inter" pitchFamily="34" charset="-122"/>
                <a:cs typeface="Inter" pitchFamily="34" charset="-120"/>
              </a:rPr>
              <a:t>Cahier de charges</a:t>
            </a:r>
            <a:endParaRPr lang="en-US" sz="4000" dirty="0">
              <a:latin typeface="Nunito" pitchFamily="2" charset="0"/>
            </a:endParaRPr>
          </a:p>
        </p:txBody>
      </p:sp>
      <p:sp>
        <p:nvSpPr>
          <p:cNvPr id="7" name="Shape 4"/>
          <p:cNvSpPr/>
          <p:nvPr/>
        </p:nvSpPr>
        <p:spPr>
          <a:xfrm>
            <a:off x="833199" y="6405920"/>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txBody>
          <a:bodyPr/>
          <a:lstStyle/>
          <a:p>
            <a:endParaRPr lang="fr-BJ" dirty="0"/>
          </a:p>
        </p:txBody>
      </p:sp>
      <p:sp>
        <p:nvSpPr>
          <p:cNvPr id="5" name="Text 2"/>
          <p:cNvSpPr/>
          <p:nvPr/>
        </p:nvSpPr>
        <p:spPr>
          <a:xfrm>
            <a:off x="987266" y="337965"/>
            <a:ext cx="7477601" cy="1388745"/>
          </a:xfrm>
          <a:prstGeom prst="rect">
            <a:avLst/>
          </a:prstGeom>
          <a:noFill/>
          <a:ln/>
        </p:spPr>
        <p:txBody>
          <a:bodyPr wrap="square" rtlCol="0" anchor="t"/>
          <a:lstStyle/>
          <a:p>
            <a:pPr marL="0" indent="0">
              <a:lnSpc>
                <a:spcPts val="5468"/>
              </a:lnSpc>
              <a:buNone/>
            </a:pPr>
            <a:r>
              <a:rPr lang="en-US" sz="4374" dirty="0">
                <a:latin typeface="Nunito" pitchFamily="2" charset="0"/>
              </a:rPr>
              <a:t>Produits Livrables</a:t>
            </a:r>
          </a:p>
        </p:txBody>
      </p:sp>
      <p:sp>
        <p:nvSpPr>
          <p:cNvPr id="6" name="Text 3"/>
          <p:cNvSpPr/>
          <p:nvPr/>
        </p:nvSpPr>
        <p:spPr>
          <a:xfrm>
            <a:off x="11320820" y="6381868"/>
            <a:ext cx="8322231" cy="4653797"/>
          </a:xfrm>
          <a:prstGeom prst="rect">
            <a:avLst/>
          </a:prstGeom>
          <a:noFill/>
          <a:ln/>
        </p:spPr>
        <p:txBody>
          <a:bodyPr wrap="square" rtlCol="0" anchor="t"/>
          <a:lstStyle/>
          <a:p>
            <a:endParaRPr lang="fr-FR" sz="2400" b="1" dirty="0">
              <a:latin typeface="Nunito" pitchFamily="2" charset="0"/>
            </a:endParaRPr>
          </a:p>
          <a:p>
            <a:endParaRPr lang="fr-FR" sz="2400" b="1" dirty="0">
              <a:latin typeface="Nunito" pitchFamily="2" charset="0"/>
            </a:endParaRPr>
          </a:p>
          <a:p>
            <a:endParaRPr lang="fr-FR" sz="2400" b="1" dirty="0">
              <a:latin typeface="Nunito" pitchFamily="2" charset="0"/>
            </a:endParaRPr>
          </a:p>
          <a:p>
            <a:endParaRPr lang="fr-FR" sz="2400" b="1" dirty="0">
              <a:latin typeface="Nunito" pitchFamily="2" charset="0"/>
            </a:endParaRPr>
          </a:p>
          <a:p>
            <a:endParaRPr lang="fr-FR" sz="2400" b="1" dirty="0">
              <a:latin typeface="Nunito" pitchFamily="2" charset="0"/>
            </a:endParaRPr>
          </a:p>
          <a:p>
            <a:endParaRPr lang="fr-FR" sz="2000" dirty="0">
              <a:latin typeface="Nunito" pitchFamily="2" charset="0"/>
            </a:endParaRPr>
          </a:p>
          <a:p>
            <a:endParaRPr lang="fr-FR" sz="2400" dirty="0">
              <a:latin typeface="Nunito" pitchFamily="2" charset="0"/>
            </a:endParaRPr>
          </a:p>
          <a:p>
            <a:endParaRPr lang="fr-FR" sz="2400" dirty="0">
              <a:latin typeface="Nunito" pitchFamily="2" charset="0"/>
            </a:endParaRPr>
          </a:p>
          <a:p>
            <a:r>
              <a:rPr lang="fr-FR" sz="2000" dirty="0">
                <a:latin typeface="Nunito" pitchFamily="2" charset="0"/>
              </a:rPr>
              <a:t>Tests unitaires, tests d'intégration et tests de système. </a:t>
            </a:r>
            <a:endParaRPr lang="en-US" sz="2000" dirty="0">
              <a:latin typeface="Nunito" pitchFamily="2" charset="0"/>
            </a:endParaRPr>
          </a:p>
        </p:txBody>
      </p:sp>
      <p:pic>
        <p:nvPicPr>
          <p:cNvPr id="8" name="Image 7">
            <a:extLst>
              <a:ext uri="{FF2B5EF4-FFF2-40B4-BE49-F238E27FC236}">
                <a16:creationId xmlns:a16="http://schemas.microsoft.com/office/drawing/2014/main" id="{81EA9CA0-0E68-DE80-8EF2-3DA6F14D3ACA}"/>
              </a:ext>
            </a:extLst>
          </p:cNvPr>
          <p:cNvPicPr>
            <a:picLocks noChangeAspect="1"/>
          </p:cNvPicPr>
          <p:nvPr/>
        </p:nvPicPr>
        <p:blipFill>
          <a:blip r:embed="rId3"/>
          <a:stretch>
            <a:fillRect/>
          </a:stretch>
        </p:blipFill>
        <p:spPr>
          <a:xfrm>
            <a:off x="1130654" y="2296935"/>
            <a:ext cx="2619375" cy="1743075"/>
          </a:xfrm>
          <a:prstGeom prst="rect">
            <a:avLst/>
          </a:prstGeom>
        </p:spPr>
      </p:pic>
      <p:sp>
        <p:nvSpPr>
          <p:cNvPr id="9" name="ZoneTexte 8">
            <a:extLst>
              <a:ext uri="{FF2B5EF4-FFF2-40B4-BE49-F238E27FC236}">
                <a16:creationId xmlns:a16="http://schemas.microsoft.com/office/drawing/2014/main" id="{C9702A7E-F14D-80C7-38C4-F00E7DB528E7}"/>
              </a:ext>
            </a:extLst>
          </p:cNvPr>
          <p:cNvSpPr txBox="1"/>
          <p:nvPr/>
        </p:nvSpPr>
        <p:spPr>
          <a:xfrm>
            <a:off x="949046" y="4775744"/>
            <a:ext cx="2727008" cy="923330"/>
          </a:xfrm>
          <a:prstGeom prst="rect">
            <a:avLst/>
          </a:prstGeom>
          <a:noFill/>
        </p:spPr>
        <p:txBody>
          <a:bodyPr wrap="square" rtlCol="0">
            <a:spAutoFit/>
          </a:bodyPr>
          <a:lstStyle/>
          <a:p>
            <a:pPr algn="ctr"/>
            <a:r>
              <a:rPr lang="fr-FR" sz="1800" b="1" dirty="0">
                <a:latin typeface="Nunito" pitchFamily="2" charset="0"/>
              </a:rPr>
              <a:t>Application Mobile Fonctionnelle pour iOS et Android</a:t>
            </a:r>
          </a:p>
        </p:txBody>
      </p:sp>
      <p:pic>
        <p:nvPicPr>
          <p:cNvPr id="11" name="Image 10">
            <a:extLst>
              <a:ext uri="{FF2B5EF4-FFF2-40B4-BE49-F238E27FC236}">
                <a16:creationId xmlns:a16="http://schemas.microsoft.com/office/drawing/2014/main" id="{7519B7E1-3D47-0B7E-58B7-8BCB346BC6AD}"/>
              </a:ext>
            </a:extLst>
          </p:cNvPr>
          <p:cNvPicPr>
            <a:picLocks noChangeAspect="1"/>
          </p:cNvPicPr>
          <p:nvPr/>
        </p:nvPicPr>
        <p:blipFill>
          <a:blip r:embed="rId4"/>
          <a:stretch>
            <a:fillRect/>
          </a:stretch>
        </p:blipFill>
        <p:spPr>
          <a:xfrm>
            <a:off x="6069330" y="2296935"/>
            <a:ext cx="2619375" cy="1743075"/>
          </a:xfrm>
          <a:prstGeom prst="rect">
            <a:avLst/>
          </a:prstGeom>
        </p:spPr>
      </p:pic>
      <p:sp>
        <p:nvSpPr>
          <p:cNvPr id="13" name="ZoneTexte 12">
            <a:extLst>
              <a:ext uri="{FF2B5EF4-FFF2-40B4-BE49-F238E27FC236}">
                <a16:creationId xmlns:a16="http://schemas.microsoft.com/office/drawing/2014/main" id="{59D6131A-07F5-5806-2435-BB563FC0E493}"/>
              </a:ext>
            </a:extLst>
          </p:cNvPr>
          <p:cNvSpPr txBox="1"/>
          <p:nvPr/>
        </p:nvSpPr>
        <p:spPr>
          <a:xfrm>
            <a:off x="6293167" y="4903290"/>
            <a:ext cx="2171700" cy="646331"/>
          </a:xfrm>
          <a:prstGeom prst="rect">
            <a:avLst/>
          </a:prstGeom>
          <a:noFill/>
        </p:spPr>
        <p:txBody>
          <a:bodyPr wrap="square" rtlCol="0">
            <a:spAutoFit/>
          </a:bodyPr>
          <a:lstStyle/>
          <a:p>
            <a:pPr algn="ctr"/>
            <a:r>
              <a:rPr lang="fr-FR" sz="1800" b="1" dirty="0">
                <a:latin typeface="Nunito" pitchFamily="2" charset="0"/>
              </a:rPr>
              <a:t>Code Source Bien Documenté </a:t>
            </a:r>
            <a:endParaRPr lang="fr-BJ" dirty="0"/>
          </a:p>
        </p:txBody>
      </p:sp>
      <p:pic>
        <p:nvPicPr>
          <p:cNvPr id="15" name="Image 14">
            <a:extLst>
              <a:ext uri="{FF2B5EF4-FFF2-40B4-BE49-F238E27FC236}">
                <a16:creationId xmlns:a16="http://schemas.microsoft.com/office/drawing/2014/main" id="{4A86EE7C-C95D-A93E-AA3E-38779161A0CB}"/>
              </a:ext>
            </a:extLst>
          </p:cNvPr>
          <p:cNvPicPr>
            <a:picLocks noChangeAspect="1"/>
          </p:cNvPicPr>
          <p:nvPr/>
        </p:nvPicPr>
        <p:blipFill>
          <a:blip r:embed="rId5"/>
          <a:stretch>
            <a:fillRect/>
          </a:stretch>
        </p:blipFill>
        <p:spPr>
          <a:xfrm>
            <a:off x="11155606" y="2143123"/>
            <a:ext cx="2143125" cy="2143125"/>
          </a:xfrm>
          <a:prstGeom prst="rect">
            <a:avLst/>
          </a:prstGeom>
        </p:spPr>
      </p:pic>
      <p:sp>
        <p:nvSpPr>
          <p:cNvPr id="16" name="ZoneTexte 15">
            <a:extLst>
              <a:ext uri="{FF2B5EF4-FFF2-40B4-BE49-F238E27FC236}">
                <a16:creationId xmlns:a16="http://schemas.microsoft.com/office/drawing/2014/main" id="{478BDF8D-6EE5-D5ED-2D4D-3ED622B118F8}"/>
              </a:ext>
            </a:extLst>
          </p:cNvPr>
          <p:cNvSpPr txBox="1"/>
          <p:nvPr/>
        </p:nvSpPr>
        <p:spPr>
          <a:xfrm>
            <a:off x="10843846" y="4863196"/>
            <a:ext cx="2454885" cy="646331"/>
          </a:xfrm>
          <a:prstGeom prst="rect">
            <a:avLst/>
          </a:prstGeom>
          <a:noFill/>
        </p:spPr>
        <p:txBody>
          <a:bodyPr wrap="square" rtlCol="0">
            <a:spAutoFit/>
          </a:bodyPr>
          <a:lstStyle/>
          <a:p>
            <a:pPr algn="ctr"/>
            <a:r>
              <a:rPr lang="fr-FR" sz="1800" b="1" dirty="0">
                <a:latin typeface="Nunito" pitchFamily="2" charset="0"/>
              </a:rPr>
              <a:t>Rapport de Tests Détaillé</a:t>
            </a:r>
            <a:endParaRPr lang="fr-BJ" dirty="0"/>
          </a:p>
        </p:txBody>
      </p:sp>
    </p:spTree>
    <p:extLst>
      <p:ext uri="{BB962C8B-B14F-4D97-AF65-F5344CB8AC3E}">
        <p14:creationId xmlns:p14="http://schemas.microsoft.com/office/powerpoint/2010/main" val="3452146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5" name="Text 2"/>
          <p:cNvSpPr/>
          <p:nvPr/>
        </p:nvSpPr>
        <p:spPr>
          <a:xfrm>
            <a:off x="833199" y="2534722"/>
            <a:ext cx="4443889"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Nunito" pitchFamily="2" charset="0"/>
                <a:ea typeface="Inter" pitchFamily="34" charset="-122"/>
                <a:cs typeface="Inter" pitchFamily="34" charset="-120"/>
              </a:rPr>
              <a:t>Conclusion</a:t>
            </a:r>
            <a:endParaRPr lang="en-US" sz="4374" dirty="0">
              <a:latin typeface="Nunito" pitchFamily="2" charset="0"/>
            </a:endParaRPr>
          </a:p>
        </p:txBody>
      </p:sp>
      <p:sp>
        <p:nvSpPr>
          <p:cNvPr id="6" name="Text 3"/>
          <p:cNvSpPr/>
          <p:nvPr/>
        </p:nvSpPr>
        <p:spPr>
          <a:xfrm>
            <a:off x="833199" y="3562350"/>
            <a:ext cx="7807881" cy="3067050"/>
          </a:xfrm>
          <a:prstGeom prst="rect">
            <a:avLst/>
          </a:prstGeom>
          <a:noFill/>
          <a:ln/>
        </p:spPr>
        <p:txBody>
          <a:bodyPr wrap="square" rtlCol="0" anchor="t"/>
          <a:lstStyle/>
          <a:p>
            <a:pPr marL="0" indent="0">
              <a:lnSpc>
                <a:spcPts val="2799"/>
              </a:lnSpc>
              <a:buNone/>
            </a:pPr>
            <a:r>
              <a:rPr lang="en-US" sz="2400" kern="0" spc="-35" dirty="0">
                <a:solidFill>
                  <a:srgbClr val="272525"/>
                </a:solidFill>
                <a:latin typeface="Nunito" pitchFamily="2" charset="0"/>
                <a:ea typeface="Inter" pitchFamily="34" charset="-122"/>
                <a:cs typeface="Inter" pitchFamily="34" charset="-120"/>
              </a:rPr>
              <a:t>En résumé, notre cahier des charges décrit un projet d'application de streaming de musique en ligne ambitieux et innovant. Avec les fonctionnalités exceptionnelles que nous avons incorporées, nous visons à offrir une expérience musicale de premier ordre à nos utilisateurs. Les prochaines étapes du projet incluent le développement, les tests et le lancement officiel de l'application.</a:t>
            </a:r>
            <a:endParaRPr lang="en-US" sz="2400" dirty="0">
              <a:latin typeface="Nunito" pitchFamily="2"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4816" y="2165985"/>
            <a:ext cx="5809472" cy="43319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3817257" y="-5358"/>
            <a:ext cx="14630400" cy="8229600"/>
          </a:xfrm>
          <a:prstGeom prst="rect">
            <a:avLst/>
          </a:prstGeom>
          <a:solidFill>
            <a:srgbClr val="FFFFFF"/>
          </a:solidFill>
          <a:ln w="13811">
            <a:solidFill>
              <a:srgbClr val="E5E0DF"/>
            </a:solidFill>
            <a:prstDash val="solid"/>
          </a:ln>
        </p:spPr>
      </p:sp>
      <p:sp>
        <p:nvSpPr>
          <p:cNvPr id="5" name="Text 2"/>
          <p:cNvSpPr/>
          <p:nvPr/>
        </p:nvSpPr>
        <p:spPr>
          <a:xfrm>
            <a:off x="833198" y="1006197"/>
            <a:ext cx="7477601"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Nunito" pitchFamily="2" charset="0"/>
                <a:ea typeface="Inter" pitchFamily="34" charset="-122"/>
              </a:rPr>
              <a:t>Contexte</a:t>
            </a:r>
            <a:endParaRPr lang="en-US" sz="4374" dirty="0">
              <a:latin typeface="Nunito" pitchFamily="2" charset="0"/>
            </a:endParaRPr>
          </a:p>
        </p:txBody>
      </p:sp>
      <p:sp>
        <p:nvSpPr>
          <p:cNvPr id="6" name="Text 3"/>
          <p:cNvSpPr/>
          <p:nvPr/>
        </p:nvSpPr>
        <p:spPr>
          <a:xfrm>
            <a:off x="833199" y="1874689"/>
            <a:ext cx="7477601" cy="2701052"/>
          </a:xfrm>
          <a:prstGeom prst="rect">
            <a:avLst/>
          </a:prstGeom>
          <a:noFill/>
          <a:ln/>
        </p:spPr>
        <p:txBody>
          <a:bodyPr wrap="square" rtlCol="0" anchor="t"/>
          <a:lstStyle/>
          <a:p>
            <a:r>
              <a:rPr lang="fr-FR" sz="2400" dirty="0">
                <a:latin typeface="Nunito" pitchFamily="2" charset="0"/>
              </a:rPr>
              <a:t>L'industrie de la musique a connu une transformation significative avec l'avènement de la technologie numérique. L'objectif de ce projet est de développer une application mobile de streaming de musique en ligne qui offre une expérience utilisateur exceptionnelle tout en offrant un vaste catalogue de musique accessible à tout moment et en tout lieu.</a:t>
            </a:r>
          </a:p>
          <a:p>
            <a:pPr marL="0" indent="0">
              <a:lnSpc>
                <a:spcPts val="2799"/>
              </a:lnSpc>
              <a:buNone/>
            </a:pPr>
            <a:endParaRPr lang="en-US" sz="2000" dirty="0">
              <a:latin typeface="Nunito" pitchFamily="2"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9" y="0"/>
            <a:ext cx="5496357"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5" name="Text 2"/>
          <p:cNvSpPr/>
          <p:nvPr/>
        </p:nvSpPr>
        <p:spPr>
          <a:xfrm>
            <a:off x="599094" y="966970"/>
            <a:ext cx="5380315"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Description du projet</a:t>
            </a:r>
            <a:endParaRPr lang="en-US" sz="4374" dirty="0"/>
          </a:p>
        </p:txBody>
      </p:sp>
      <p:sp>
        <p:nvSpPr>
          <p:cNvPr id="6" name="Text 3"/>
          <p:cNvSpPr/>
          <p:nvPr/>
        </p:nvSpPr>
        <p:spPr>
          <a:xfrm>
            <a:off x="599094" y="2027674"/>
            <a:ext cx="7366028" cy="3595164"/>
          </a:xfrm>
          <a:prstGeom prst="rect">
            <a:avLst/>
          </a:prstGeom>
          <a:noFill/>
          <a:ln/>
        </p:spPr>
        <p:txBody>
          <a:bodyPr wrap="square" rtlCol="0" anchor="t"/>
          <a:lstStyle/>
          <a:p>
            <a:pPr>
              <a:lnSpc>
                <a:spcPts val="2799"/>
              </a:lnSpc>
            </a:pPr>
            <a:r>
              <a:rPr lang="fr-FR" sz="2400" dirty="0">
                <a:latin typeface="Nunito" pitchFamily="2" charset="0"/>
              </a:rPr>
              <a:t>Le projet vise à développer une application mobile innovante de streaming de musique en ligne qui révolutionnera l'expérience des amateurs de musique. </a:t>
            </a:r>
          </a:p>
          <a:p>
            <a:pPr>
              <a:lnSpc>
                <a:spcPts val="2799"/>
              </a:lnSpc>
            </a:pPr>
            <a:endParaRPr lang="fr-FR" sz="2400" dirty="0">
              <a:latin typeface="Nunito" pitchFamily="2" charset="0"/>
            </a:endParaRPr>
          </a:p>
          <a:p>
            <a:pPr>
              <a:lnSpc>
                <a:spcPts val="2799"/>
              </a:lnSpc>
            </a:pPr>
            <a:r>
              <a:rPr lang="fr-FR" sz="2400" dirty="0">
                <a:latin typeface="Nunito" pitchFamily="2" charset="0"/>
              </a:rPr>
              <a:t>L'application permettra aux utilisateurs d'accéder à un vaste catalogue musical, de créer des playlists personnalisées, de découvrir de nouveaux </a:t>
            </a:r>
            <a:r>
              <a:rPr lang="fr-FR" sz="2400" dirty="0" smtClean="0">
                <a:latin typeface="Nunito" pitchFamily="2" charset="0"/>
              </a:rPr>
              <a:t>artistes et de sauvegarder leurs préférences.</a:t>
            </a:r>
            <a:endParaRPr lang="en-US" sz="2400" dirty="0">
              <a:latin typeface="Nunito" pitchFamily="2"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4736" y="0"/>
            <a:ext cx="6455664"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5" name="Text 2"/>
          <p:cNvSpPr/>
          <p:nvPr/>
        </p:nvSpPr>
        <p:spPr>
          <a:xfrm>
            <a:off x="6200178" y="480774"/>
            <a:ext cx="7477601" cy="1000554"/>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Nunito" pitchFamily="2" charset="0"/>
                <a:ea typeface="Inter" pitchFamily="34" charset="-122"/>
                <a:cs typeface="Inter" pitchFamily="34" charset="-120"/>
              </a:rPr>
              <a:t>Objectif de </a:t>
            </a:r>
            <a:r>
              <a:rPr lang="en-US" sz="4374" b="1" kern="0" spc="-131" dirty="0" smtClean="0">
                <a:solidFill>
                  <a:srgbClr val="000000"/>
                </a:solidFill>
                <a:latin typeface="Nunito" pitchFamily="2" charset="0"/>
                <a:ea typeface="Inter" pitchFamily="34" charset="-122"/>
                <a:cs typeface="Inter" pitchFamily="34" charset="-120"/>
              </a:rPr>
              <a:t>MUSIK</a:t>
            </a:r>
            <a:endParaRPr lang="en-US" sz="4374" dirty="0">
              <a:latin typeface="Nunito" pitchFamily="2" charset="0"/>
            </a:endParaRPr>
          </a:p>
        </p:txBody>
      </p:sp>
      <p:sp>
        <p:nvSpPr>
          <p:cNvPr id="6" name="Text 3"/>
          <p:cNvSpPr/>
          <p:nvPr/>
        </p:nvSpPr>
        <p:spPr>
          <a:xfrm>
            <a:off x="6200178" y="1753718"/>
            <a:ext cx="7716441" cy="4848250"/>
          </a:xfrm>
          <a:prstGeom prst="rect">
            <a:avLst/>
          </a:prstGeom>
          <a:noFill/>
          <a:ln/>
        </p:spPr>
        <p:txBody>
          <a:bodyPr wrap="square" rtlCol="0" anchor="t"/>
          <a:lstStyle/>
          <a:p>
            <a:pPr marL="0" indent="0">
              <a:lnSpc>
                <a:spcPts val="2799"/>
              </a:lnSpc>
              <a:buNone/>
            </a:pPr>
            <a:r>
              <a:rPr lang="en-US" sz="2400" kern="0" spc="-35" dirty="0">
                <a:solidFill>
                  <a:srgbClr val="272525"/>
                </a:solidFill>
                <a:latin typeface="Nunito" pitchFamily="2" charset="0"/>
                <a:ea typeface="Inter" pitchFamily="34" charset="-122"/>
                <a:cs typeface="Inter" pitchFamily="34" charset="-120"/>
              </a:rPr>
              <a:t>L'objectif principal de notre application est de fournir aux utilisateurs un accès facile et pratique à une vaste bibliothèque de musique en streaming. Nous voulons offrir une expérience musicale immersive et </a:t>
            </a:r>
            <a:r>
              <a:rPr lang="fr-FR" sz="2400" kern="0" spc="-35" dirty="0" smtClean="0">
                <a:solidFill>
                  <a:srgbClr val="272525"/>
                </a:solidFill>
                <a:latin typeface="Nunito" pitchFamily="2" charset="0"/>
                <a:ea typeface="Inter" pitchFamily="34" charset="-122"/>
                <a:cs typeface="Inter" pitchFamily="34" charset="-120"/>
              </a:rPr>
              <a:t>personnalisée</a:t>
            </a:r>
            <a:r>
              <a:rPr lang="en-US" sz="2400" kern="0" spc="-35" dirty="0" smtClean="0">
                <a:solidFill>
                  <a:srgbClr val="272525"/>
                </a:solidFill>
                <a:latin typeface="Nunito" pitchFamily="2" charset="0"/>
                <a:ea typeface="Inter" pitchFamily="34" charset="-122"/>
                <a:cs typeface="Inter" pitchFamily="34" charset="-120"/>
              </a:rPr>
              <a:t>.</a:t>
            </a:r>
            <a:endParaRPr lang="en-US" sz="2400" kern="0" spc="-35" dirty="0">
              <a:solidFill>
                <a:srgbClr val="272525"/>
              </a:solidFill>
              <a:latin typeface="Nunito" pitchFamily="2" charset="0"/>
              <a:ea typeface="Inter" pitchFamily="34" charset="-122"/>
              <a:cs typeface="Inter" pitchFamily="34" charset="-120"/>
            </a:endParaRPr>
          </a:p>
          <a:p>
            <a:pPr marL="0" indent="0">
              <a:lnSpc>
                <a:spcPts val="2799"/>
              </a:lnSpc>
              <a:buNone/>
            </a:pPr>
            <a:endParaRPr lang="en-US" sz="2400" kern="0" spc="-35" dirty="0">
              <a:solidFill>
                <a:srgbClr val="272525"/>
              </a:solidFill>
              <a:latin typeface="Nunito" pitchFamily="2" charset="0"/>
              <a:ea typeface="Inter" pitchFamily="34" charset="-122"/>
            </a:endParaRPr>
          </a:p>
          <a:p>
            <a:r>
              <a:rPr lang="fr-FR" sz="4370" b="1" dirty="0">
                <a:latin typeface="Nunito" pitchFamily="2" charset="0"/>
              </a:rPr>
              <a:t>Portée</a:t>
            </a:r>
            <a:endParaRPr lang="fr-FR" sz="4370" dirty="0">
              <a:latin typeface="Nunito" pitchFamily="2" charset="0"/>
            </a:endParaRPr>
          </a:p>
          <a:p>
            <a:r>
              <a:rPr lang="fr-FR" sz="2400" dirty="0">
                <a:latin typeface="Nunito" pitchFamily="2" charset="0"/>
              </a:rPr>
              <a:t>L’application doit permettre aux utilisateurs de rechercher, écouter et découvrir de la musique en streaming. Elle devrait également inclure des fonctionnalités sociales, telles que le partage de musique et la création de listes de lecture.</a:t>
            </a:r>
          </a:p>
          <a:p>
            <a:r>
              <a:rPr lang="fr-FR" sz="2400" dirty="0"/>
              <a:t/>
            </a:r>
            <a:br>
              <a:rPr lang="fr-FR" sz="2400" dirty="0"/>
            </a:br>
            <a:endParaRPr lang="en-US" sz="2400" dirty="0">
              <a:latin typeface="Nunito" pitchFamily="2"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62"/>
            <a:ext cx="539496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6" name="Text 3"/>
          <p:cNvSpPr/>
          <p:nvPr/>
        </p:nvSpPr>
        <p:spPr>
          <a:xfrm>
            <a:off x="360045" y="1765197"/>
            <a:ext cx="13910309" cy="6089094"/>
          </a:xfrm>
          <a:prstGeom prst="rect">
            <a:avLst/>
          </a:prstGeom>
          <a:noFill/>
          <a:ln/>
        </p:spPr>
        <p:txBody>
          <a:bodyPr wrap="square" rtlCol="0" anchor="t"/>
          <a:lstStyle/>
          <a:p>
            <a:r>
              <a:rPr lang="fr-FR" sz="2400" b="1" dirty="0">
                <a:latin typeface="Nunito" pitchFamily="2" charset="0"/>
              </a:rPr>
              <a:t>Offrir une expérience utilisateur immersive :</a:t>
            </a:r>
            <a:r>
              <a:rPr lang="fr-FR" sz="2400" dirty="0">
                <a:latin typeface="Nunito" pitchFamily="2" charset="0"/>
              </a:rPr>
              <a:t> L'application doit être conviviale, intuitive et esthétiquement plaisante pour garantir une expérience utilisateur exceptionnelle.</a:t>
            </a:r>
          </a:p>
          <a:p>
            <a:endParaRPr lang="fr-FR" sz="2400" dirty="0">
              <a:latin typeface="Nunito" pitchFamily="2" charset="0"/>
            </a:endParaRPr>
          </a:p>
          <a:p>
            <a:r>
              <a:rPr lang="fr-FR" sz="2400" b="1" dirty="0">
                <a:latin typeface="Nunito" pitchFamily="2" charset="0"/>
              </a:rPr>
              <a:t>Fournir un vaste catalogue de musique :</a:t>
            </a:r>
            <a:r>
              <a:rPr lang="fr-FR" sz="2400" dirty="0">
                <a:latin typeface="Nunito" pitchFamily="2" charset="0"/>
              </a:rPr>
              <a:t> Intégrer un catalogue diversifié de titres musicaux provenant de différentes maisons de disques et de genres musicaux.</a:t>
            </a:r>
          </a:p>
          <a:p>
            <a:endParaRPr lang="fr-FR" sz="2400" dirty="0">
              <a:latin typeface="Nunito" pitchFamily="2" charset="0"/>
            </a:endParaRPr>
          </a:p>
          <a:p>
            <a:r>
              <a:rPr lang="fr-FR" sz="2400" b="1" dirty="0">
                <a:latin typeface="Nunito" pitchFamily="2" charset="0"/>
              </a:rPr>
              <a:t>Personnaliser les recommandations :</a:t>
            </a:r>
            <a:r>
              <a:rPr lang="fr-FR" sz="2400" dirty="0">
                <a:latin typeface="Nunito" pitchFamily="2" charset="0"/>
              </a:rPr>
              <a:t> Implémenter un système de recommandation intelligent basé sur les préférences musicales de l'utilisateur.</a:t>
            </a:r>
          </a:p>
          <a:p>
            <a:endParaRPr lang="fr-FR" sz="2400" dirty="0">
              <a:latin typeface="Nunito" pitchFamily="2" charset="0"/>
            </a:endParaRPr>
          </a:p>
          <a:p>
            <a:r>
              <a:rPr lang="fr-FR" sz="2400" b="1" dirty="0">
                <a:latin typeface="Nunito" pitchFamily="2" charset="0"/>
              </a:rPr>
              <a:t>Compatibilité multiplateforme :</a:t>
            </a:r>
            <a:r>
              <a:rPr lang="fr-FR" sz="2400" dirty="0">
                <a:latin typeface="Nunito" pitchFamily="2" charset="0"/>
              </a:rPr>
              <a:t> Assurer la disponibilité de l'application sur les principales plates-formes mobiles (iOS et Android).</a:t>
            </a:r>
          </a:p>
          <a:p>
            <a:pPr marL="0" indent="0">
              <a:lnSpc>
                <a:spcPts val="2799"/>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91440"/>
            <a:ext cx="14630400" cy="8321040"/>
          </a:xfrm>
          <a:prstGeom prst="rect">
            <a:avLst/>
          </a:prstGeom>
          <a:solidFill>
            <a:srgbClr val="FFFFFF"/>
          </a:solidFill>
          <a:ln w="13811">
            <a:solidFill>
              <a:srgbClr val="E5E0DF"/>
            </a:solidFill>
            <a:prstDash val="solid"/>
          </a:ln>
        </p:spPr>
      </p:sp>
      <p:sp>
        <p:nvSpPr>
          <p:cNvPr id="5" name="Text 2"/>
          <p:cNvSpPr/>
          <p:nvPr/>
        </p:nvSpPr>
        <p:spPr>
          <a:xfrm>
            <a:off x="145013" y="300395"/>
            <a:ext cx="7477601" cy="643652"/>
          </a:xfrm>
          <a:prstGeom prst="rect">
            <a:avLst/>
          </a:prstGeom>
          <a:noFill/>
          <a:ln/>
        </p:spPr>
        <p:txBody>
          <a:bodyPr wrap="square" rtlCol="0" anchor="t"/>
          <a:lstStyle/>
          <a:p>
            <a:pPr marL="0" indent="0">
              <a:lnSpc>
                <a:spcPts val="5468"/>
              </a:lnSpc>
              <a:buNone/>
            </a:pPr>
            <a:r>
              <a:rPr lang="en-US" sz="4374" b="1" dirty="0">
                <a:latin typeface="Nunito" pitchFamily="2" charset="0"/>
              </a:rPr>
              <a:t>Fonctionalités</a:t>
            </a:r>
          </a:p>
        </p:txBody>
      </p:sp>
      <p:sp>
        <p:nvSpPr>
          <p:cNvPr id="6" name="Text 3"/>
          <p:cNvSpPr/>
          <p:nvPr/>
        </p:nvSpPr>
        <p:spPr>
          <a:xfrm>
            <a:off x="5715181" y="976837"/>
            <a:ext cx="8747527" cy="7004790"/>
          </a:xfrm>
          <a:prstGeom prst="rect">
            <a:avLst/>
          </a:prstGeom>
          <a:noFill/>
          <a:ln/>
        </p:spPr>
        <p:txBody>
          <a:bodyPr wrap="square" rtlCol="0" anchor="t"/>
          <a:lstStyle/>
          <a:p>
            <a:r>
              <a:rPr lang="fr-FR" sz="2400" b="1" dirty="0">
                <a:latin typeface="Nunito" pitchFamily="2" charset="0"/>
              </a:rPr>
              <a:t>Inscription/Connexion :                            </a:t>
            </a:r>
            <a:endParaRPr lang="fr-FR" sz="2400" dirty="0">
              <a:latin typeface="Nunito" pitchFamily="2" charset="0"/>
            </a:endParaRPr>
          </a:p>
          <a:p>
            <a:r>
              <a:rPr lang="fr-FR" sz="2400" dirty="0">
                <a:latin typeface="Nunito" pitchFamily="2" charset="0"/>
              </a:rPr>
              <a:t>- Inscription avec adresse e-mail ou connexion via des comptes de médias sociaux.</a:t>
            </a:r>
          </a:p>
          <a:p>
            <a:pPr marL="342900" indent="-342900">
              <a:buFontTx/>
              <a:buChar char="-"/>
            </a:pPr>
            <a:r>
              <a:rPr lang="fr-FR" sz="2400" dirty="0" smtClean="0">
                <a:latin typeface="Nunito" pitchFamily="2" charset="0"/>
              </a:rPr>
              <a:t>Authentification sécurisée</a:t>
            </a:r>
            <a:endParaRPr lang="fr-FR" sz="2400" dirty="0">
              <a:latin typeface="Nunito" pitchFamily="2" charset="0"/>
            </a:endParaRPr>
          </a:p>
          <a:p>
            <a:endParaRPr lang="fr-FR" sz="2400" b="1" dirty="0">
              <a:latin typeface="Nunito" pitchFamily="2" charset="0"/>
            </a:endParaRPr>
          </a:p>
          <a:p>
            <a:r>
              <a:rPr lang="fr-FR" sz="2400" b="1" dirty="0">
                <a:latin typeface="Nunito" pitchFamily="2" charset="0"/>
              </a:rPr>
              <a:t>Recherche de Musique :</a:t>
            </a:r>
            <a:endParaRPr lang="fr-FR" sz="2400" dirty="0">
              <a:latin typeface="Nunito" pitchFamily="2" charset="0"/>
            </a:endParaRPr>
          </a:p>
          <a:p>
            <a:r>
              <a:rPr lang="fr-FR" sz="2400" dirty="0">
                <a:latin typeface="Nunito" pitchFamily="2" charset="0"/>
              </a:rPr>
              <a:t>Barre de recherche permettant aux utilisateurs de trouver des artistes, des albums ou des titres spécifiques.</a:t>
            </a:r>
          </a:p>
          <a:p>
            <a:pPr lvl="1"/>
            <a:endParaRPr lang="fr-FR" sz="2400" dirty="0">
              <a:latin typeface="Nunito" pitchFamily="2" charset="0"/>
            </a:endParaRPr>
          </a:p>
          <a:p>
            <a:r>
              <a:rPr lang="fr-FR" sz="2400" b="1" dirty="0">
                <a:latin typeface="Nunito" pitchFamily="2" charset="0"/>
              </a:rPr>
              <a:t>Création de Playlists :</a:t>
            </a:r>
            <a:endParaRPr lang="fr-FR" sz="2400" dirty="0">
              <a:latin typeface="Nunito" pitchFamily="2" charset="0"/>
            </a:endParaRPr>
          </a:p>
          <a:p>
            <a:r>
              <a:rPr lang="fr-FR" sz="2400" dirty="0">
                <a:latin typeface="Nunito" pitchFamily="2" charset="0"/>
              </a:rPr>
              <a:t>Capacité à créer des playlists personnalisées avec une interface conviviale pour ajouter, supprimer et réorganiser les titres.</a:t>
            </a:r>
          </a:p>
          <a:p>
            <a:pPr marL="0" indent="0">
              <a:lnSpc>
                <a:spcPts val="2799"/>
              </a:lnSpc>
              <a:buNone/>
            </a:pPr>
            <a:endParaRPr lang="en-US" sz="2000" dirty="0">
              <a:latin typeface="Nunito" pitchFamily="2"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5990"/>
            <a:ext cx="4829568" cy="6985158"/>
          </a:xfrm>
          <a:prstGeom prst="rect">
            <a:avLst/>
          </a:prstGeom>
        </p:spPr>
      </p:pic>
    </p:spTree>
    <p:extLst>
      <p:ext uri="{BB962C8B-B14F-4D97-AF65-F5344CB8AC3E}">
        <p14:creationId xmlns:p14="http://schemas.microsoft.com/office/powerpoint/2010/main" val="1676708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txBody>
          <a:bodyPr/>
          <a:lstStyle/>
          <a:p>
            <a:endParaRPr lang="en-US" dirty="0"/>
          </a:p>
        </p:txBody>
      </p:sp>
      <p:sp>
        <p:nvSpPr>
          <p:cNvPr id="4" name="Text 2"/>
          <p:cNvSpPr/>
          <p:nvPr/>
        </p:nvSpPr>
        <p:spPr>
          <a:xfrm>
            <a:off x="1658161" y="870116"/>
            <a:ext cx="7993618"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Nunito" pitchFamily="2" charset="0"/>
                <a:ea typeface="Inter" pitchFamily="34" charset="-122"/>
                <a:cs typeface="Inter" pitchFamily="34" charset="-120"/>
              </a:rPr>
              <a:t>Technologies </a:t>
            </a:r>
            <a:r>
              <a:rPr lang="fr-FR" sz="4374" b="1" kern="0" spc="-131" dirty="0" smtClean="0">
                <a:solidFill>
                  <a:srgbClr val="000000"/>
                </a:solidFill>
                <a:latin typeface="Nunito" pitchFamily="2" charset="0"/>
                <a:ea typeface="Inter" pitchFamily="34" charset="-122"/>
                <a:cs typeface="Inter" pitchFamily="34" charset="-120"/>
              </a:rPr>
              <a:t>utilisées</a:t>
            </a:r>
            <a:r>
              <a:rPr lang="en-US" sz="4374" b="1" kern="0" spc="-131" dirty="0" smtClean="0">
                <a:solidFill>
                  <a:srgbClr val="000000"/>
                </a:solidFill>
                <a:latin typeface="Nunito" pitchFamily="2" charset="0"/>
                <a:ea typeface="Inter" pitchFamily="34" charset="-122"/>
                <a:cs typeface="Inter" pitchFamily="34" charset="-120"/>
              </a:rPr>
              <a:t> </a:t>
            </a:r>
            <a:r>
              <a:rPr lang="en-US" sz="4374" b="1" kern="0" spc="-131" dirty="0">
                <a:solidFill>
                  <a:srgbClr val="000000"/>
                </a:solidFill>
                <a:latin typeface="Nunito" pitchFamily="2" charset="0"/>
                <a:ea typeface="Inter" pitchFamily="34" charset="-122"/>
                <a:cs typeface="Inter" pitchFamily="34" charset="-120"/>
              </a:rPr>
              <a:t>(Flutter)</a:t>
            </a:r>
            <a:endParaRPr lang="en-US" sz="4374" dirty="0">
              <a:latin typeface="Nunito" pitchFamily="2" charset="0"/>
            </a:endParaRPr>
          </a:p>
        </p:txBody>
      </p:sp>
      <p:sp>
        <p:nvSpPr>
          <p:cNvPr id="5" name="Text 3"/>
          <p:cNvSpPr/>
          <p:nvPr/>
        </p:nvSpPr>
        <p:spPr>
          <a:xfrm>
            <a:off x="2037993" y="2867024"/>
            <a:ext cx="10554414" cy="3076575"/>
          </a:xfrm>
          <a:prstGeom prst="rect">
            <a:avLst/>
          </a:prstGeom>
          <a:noFill/>
          <a:ln/>
        </p:spPr>
        <p:txBody>
          <a:bodyPr wrap="square" rtlCol="0" anchor="t"/>
          <a:lstStyle/>
          <a:p>
            <a:pPr marL="0" indent="0" algn="just">
              <a:lnSpc>
                <a:spcPts val="2799"/>
              </a:lnSpc>
              <a:buNone/>
            </a:pPr>
            <a:r>
              <a:rPr lang="en-US" sz="3200" kern="0" spc="-35" dirty="0">
                <a:solidFill>
                  <a:srgbClr val="272525"/>
                </a:solidFill>
                <a:latin typeface="Nunito" pitchFamily="2" charset="0"/>
                <a:ea typeface="Inter" pitchFamily="34" charset="-122"/>
                <a:cs typeface="Inter" pitchFamily="34" charset="-120"/>
              </a:rPr>
              <a:t>Nous avons choisi d'utiliser Flutter pour développer notre application de streaming de musique en ligne en raison de sa polyvalence et de son efficacité. Flutter permet une expérience utilisateur fluide et des performances optimales sur toutes les platforms.</a:t>
            </a:r>
          </a:p>
          <a:p>
            <a:pPr marL="0" indent="0" algn="just">
              <a:lnSpc>
                <a:spcPts val="2799"/>
              </a:lnSpc>
              <a:buNone/>
            </a:pPr>
            <a:endParaRPr lang="en-US" sz="3200" kern="0" spc="-35" dirty="0">
              <a:solidFill>
                <a:srgbClr val="272525"/>
              </a:solidFill>
              <a:latin typeface="Nunito" pitchFamily="2" charset="0"/>
              <a:ea typeface="Inter" pitchFamily="34" charset="-122"/>
              <a:cs typeface="Inter" pitchFamily="34" charset="-120"/>
            </a:endParaRPr>
          </a:p>
          <a:p>
            <a:pPr marL="0" indent="0" algn="just">
              <a:lnSpc>
                <a:spcPts val="2799"/>
              </a:lnSpc>
              <a:buNone/>
            </a:pPr>
            <a:r>
              <a:rPr lang="en-US" sz="3200" kern="0" spc="-35" dirty="0">
                <a:solidFill>
                  <a:srgbClr val="272525"/>
                </a:solidFill>
                <a:latin typeface="Nunito" pitchFamily="2" charset="0"/>
                <a:ea typeface="Inter" pitchFamily="34" charset="-122"/>
              </a:rPr>
              <a:t>Nous utiserons un s</a:t>
            </a:r>
            <a:r>
              <a:rPr lang="fr-FR" sz="3200" dirty="0">
                <a:latin typeface="Nunito" pitchFamily="2" charset="0"/>
              </a:rPr>
              <a:t>ervice Cloud pour le stockage des données utilisateur et des informations sur la musique.</a:t>
            </a:r>
          </a:p>
          <a:p>
            <a:pPr marL="0" indent="0" algn="just">
              <a:lnSpc>
                <a:spcPts val="2799"/>
              </a:lnSpc>
              <a:buNone/>
            </a:pPr>
            <a:endParaRPr lang="en-US" sz="2400" dirty="0">
              <a:latin typeface="Nunito"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1592223" y="891540"/>
            <a:ext cx="7993618" cy="694373"/>
          </a:xfrm>
          <a:prstGeom prst="rect">
            <a:avLst/>
          </a:prstGeom>
          <a:noFill/>
          <a:ln/>
        </p:spPr>
        <p:txBody>
          <a:bodyPr wrap="none" rtlCol="0" anchor="t"/>
          <a:lstStyle/>
          <a:p>
            <a:pPr marL="0" indent="0">
              <a:lnSpc>
                <a:spcPts val="5468"/>
              </a:lnSpc>
              <a:buNone/>
            </a:pPr>
            <a:r>
              <a:rPr lang="en-US" sz="4374" dirty="0">
                <a:latin typeface="Nunito" pitchFamily="2" charset="0"/>
              </a:rPr>
              <a:t>Ressources Nécessaires</a:t>
            </a:r>
          </a:p>
        </p:txBody>
      </p:sp>
      <p:sp>
        <p:nvSpPr>
          <p:cNvPr id="5" name="Text 3"/>
          <p:cNvSpPr/>
          <p:nvPr/>
        </p:nvSpPr>
        <p:spPr>
          <a:xfrm>
            <a:off x="2037993" y="2377440"/>
            <a:ext cx="10554414" cy="4960620"/>
          </a:xfrm>
          <a:prstGeom prst="rect">
            <a:avLst/>
          </a:prstGeom>
          <a:noFill/>
          <a:ln/>
        </p:spPr>
        <p:txBody>
          <a:bodyPr wrap="square" rtlCol="0" anchor="t"/>
          <a:lstStyle/>
          <a:p>
            <a:r>
              <a:rPr lang="fr-FR" sz="2400" b="1" dirty="0">
                <a:latin typeface="Nunito" pitchFamily="2" charset="0"/>
              </a:rPr>
              <a:t>Équipe de Développement :</a:t>
            </a:r>
          </a:p>
          <a:p>
            <a:endParaRPr lang="fr-FR" sz="2400" dirty="0">
              <a:latin typeface="Nunito" pitchFamily="2" charset="0"/>
            </a:endParaRPr>
          </a:p>
          <a:p>
            <a:pPr lvl="1"/>
            <a:r>
              <a:rPr lang="fr-FR" sz="2400" dirty="0">
                <a:latin typeface="Nunito" pitchFamily="2" charset="0"/>
              </a:rPr>
              <a:t>Développeurs mobiles (Flutter)</a:t>
            </a:r>
          </a:p>
          <a:p>
            <a:pPr lvl="1"/>
            <a:r>
              <a:rPr lang="fr-FR" sz="2400" dirty="0">
                <a:latin typeface="Nunito" pitchFamily="2" charset="0"/>
              </a:rPr>
              <a:t>Concepteur d'interface utilisateur (UI/UX)</a:t>
            </a:r>
          </a:p>
          <a:p>
            <a:pPr lvl="1"/>
            <a:r>
              <a:rPr lang="fr-FR" sz="2400" dirty="0">
                <a:latin typeface="Nunito" pitchFamily="2" charset="0"/>
              </a:rPr>
              <a:t>Développeurs back-end</a:t>
            </a:r>
            <a:r>
              <a:rPr lang="en-US" sz="2400" dirty="0">
                <a:latin typeface="Nunito" pitchFamily="2" charset="0"/>
              </a:rPr>
              <a:t> (</a:t>
            </a:r>
            <a:r>
              <a:rPr lang="en-US" sz="2400" dirty="0" err="1">
                <a:latin typeface="Nunito" pitchFamily="2" charset="0"/>
              </a:rPr>
              <a:t>nodeJs</a:t>
            </a:r>
            <a:r>
              <a:rPr lang="en-US" sz="2400" dirty="0">
                <a:latin typeface="Nunito" pitchFamily="2" charset="0"/>
              </a:rPr>
              <a:t>)</a:t>
            </a:r>
            <a:endParaRPr lang="fr-FR" sz="2400" dirty="0">
              <a:latin typeface="Nunito" pitchFamily="2" charset="0"/>
            </a:endParaRPr>
          </a:p>
          <a:p>
            <a:pPr lvl="1"/>
            <a:endParaRPr lang="fr-FR" sz="2400" dirty="0">
              <a:latin typeface="Nunito" pitchFamily="2" charset="0"/>
            </a:endParaRPr>
          </a:p>
          <a:p>
            <a:r>
              <a:rPr lang="fr-FR" sz="2400" b="1" dirty="0">
                <a:latin typeface="Nunito" pitchFamily="2" charset="0"/>
              </a:rPr>
              <a:t>Infrastructure Technique :</a:t>
            </a:r>
          </a:p>
          <a:p>
            <a:endParaRPr lang="fr-FR" sz="2400" dirty="0">
              <a:latin typeface="Nunito" pitchFamily="2" charset="0"/>
            </a:endParaRPr>
          </a:p>
          <a:p>
            <a:pPr lvl="1"/>
            <a:r>
              <a:rPr lang="fr-FR" sz="2400" dirty="0">
                <a:latin typeface="Nunito" pitchFamily="2" charset="0"/>
              </a:rPr>
              <a:t>Serveurs de streaming audio performants</a:t>
            </a:r>
          </a:p>
          <a:p>
            <a:pPr lvl="1"/>
            <a:r>
              <a:rPr lang="fr-FR" sz="2400" dirty="0">
                <a:latin typeface="Nunito" pitchFamily="2" charset="0"/>
              </a:rPr>
              <a:t>Base de données</a:t>
            </a:r>
            <a:r>
              <a:rPr lang="en-US" sz="2400" dirty="0">
                <a:latin typeface="Nunito" pitchFamily="2" charset="0"/>
              </a:rPr>
              <a:t> : </a:t>
            </a:r>
            <a:r>
              <a:rPr lang="en-US" sz="2400" dirty="0" err="1">
                <a:latin typeface="Nunito" pitchFamily="2" charset="0"/>
              </a:rPr>
              <a:t>Sqlite</a:t>
            </a:r>
            <a:endParaRPr lang="en-US" sz="2400" dirty="0">
              <a:latin typeface="Nunito" pitchFamily="2" charset="0"/>
            </a:endParaRPr>
          </a:p>
          <a:p>
            <a:pPr lvl="1"/>
            <a:r>
              <a:rPr lang="en-US" sz="2400" dirty="0">
                <a:latin typeface="Nunito" pitchFamily="2" charset="0"/>
              </a:rPr>
              <a:t>API : SPOTIFY</a:t>
            </a:r>
            <a:endParaRPr lang="fr-FR" sz="2400" dirty="0">
              <a:latin typeface="Nunito" pitchFamily="2" charset="0"/>
            </a:endParaRPr>
          </a:p>
          <a:p>
            <a:pPr marL="0" indent="0">
              <a:lnSpc>
                <a:spcPts val="2799"/>
              </a:lnSpc>
              <a:buNone/>
            </a:pPr>
            <a:endParaRPr lang="fr-FR" sz="2400" dirty="0">
              <a:latin typeface="Nunito" pitchFamily="2" charset="0"/>
            </a:endParaRPr>
          </a:p>
        </p:txBody>
      </p:sp>
    </p:spTree>
    <p:extLst>
      <p:ext uri="{BB962C8B-B14F-4D97-AF65-F5344CB8AC3E}">
        <p14:creationId xmlns:p14="http://schemas.microsoft.com/office/powerpoint/2010/main" val="3434950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835DFE-D6DB-B6B1-A709-74FC8D1FBCA2}"/>
              </a:ext>
            </a:extLst>
          </p:cNvPr>
          <p:cNvSpPr txBox="1"/>
          <p:nvPr/>
        </p:nvSpPr>
        <p:spPr>
          <a:xfrm>
            <a:off x="7840980" y="736560"/>
            <a:ext cx="2403565" cy="761747"/>
          </a:xfrm>
          <a:prstGeom prst="rect">
            <a:avLst/>
          </a:prstGeom>
          <a:noFill/>
        </p:spPr>
        <p:txBody>
          <a:bodyPr wrap="square" rtlCol="0">
            <a:spAutoFit/>
          </a:bodyPr>
          <a:lstStyle/>
          <a:p>
            <a:pPr algn="l"/>
            <a:r>
              <a:rPr lang="en-US" sz="4350" b="1" dirty="0"/>
              <a:t>Planning</a:t>
            </a:r>
          </a:p>
        </p:txBody>
      </p:sp>
      <p:pic>
        <p:nvPicPr>
          <p:cNvPr id="3" name="Picture 2">
            <a:extLst>
              <a:ext uri="{FF2B5EF4-FFF2-40B4-BE49-F238E27FC236}">
                <a16:creationId xmlns:a16="http://schemas.microsoft.com/office/drawing/2014/main" id="{980C90B6-734A-CF19-9A2C-F5551D19687F}"/>
              </a:ext>
            </a:extLst>
          </p:cNvPr>
          <p:cNvPicPr>
            <a:picLocks noChangeAspect="1"/>
          </p:cNvPicPr>
          <p:nvPr/>
        </p:nvPicPr>
        <p:blipFill>
          <a:blip r:embed="rId2"/>
          <a:stretch>
            <a:fillRect/>
          </a:stretch>
        </p:blipFill>
        <p:spPr>
          <a:xfrm>
            <a:off x="148589" y="1315528"/>
            <a:ext cx="6879771" cy="6081811"/>
          </a:xfrm>
          <a:prstGeom prst="rect">
            <a:avLst/>
          </a:prstGeom>
        </p:spPr>
      </p:pic>
      <p:sp>
        <p:nvSpPr>
          <p:cNvPr id="4" name="ZoneTexte 3"/>
          <p:cNvSpPr txBox="1"/>
          <p:nvPr/>
        </p:nvSpPr>
        <p:spPr>
          <a:xfrm>
            <a:off x="7840980" y="2412190"/>
            <a:ext cx="6286500" cy="1077218"/>
          </a:xfrm>
          <a:prstGeom prst="rect">
            <a:avLst/>
          </a:prstGeom>
          <a:noFill/>
        </p:spPr>
        <p:txBody>
          <a:bodyPr wrap="square" rtlCol="0">
            <a:spAutoFit/>
          </a:bodyPr>
          <a:lstStyle/>
          <a:p>
            <a:pPr marL="457200" indent="-457200">
              <a:buFont typeface="Arial" panose="020B0604020202020204" pitchFamily="34" charset="0"/>
              <a:buChar char="•"/>
            </a:pPr>
            <a:r>
              <a:rPr lang="fr-FR" sz="3200" dirty="0"/>
              <a:t>Réalisation de la maquette et </a:t>
            </a:r>
            <a:r>
              <a:rPr lang="fr-FR" sz="3200"/>
              <a:t>du </a:t>
            </a:r>
            <a:r>
              <a:rPr lang="fr-FR" sz="3200" smtClean="0"/>
              <a:t>prototype</a:t>
            </a:r>
            <a:endParaRPr lang="fr-FR" sz="3200" dirty="0"/>
          </a:p>
        </p:txBody>
      </p:sp>
      <p:sp>
        <p:nvSpPr>
          <p:cNvPr id="5" name="ZoneTexte 4"/>
          <p:cNvSpPr txBox="1"/>
          <p:nvPr/>
        </p:nvSpPr>
        <p:spPr>
          <a:xfrm>
            <a:off x="7840980" y="3489408"/>
            <a:ext cx="6286500"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D</a:t>
            </a:r>
            <a:r>
              <a:rPr lang="fr-FR" sz="3200" dirty="0"/>
              <a:t>éveloppement de l’application avec flutter (4 semaines)</a:t>
            </a:r>
          </a:p>
        </p:txBody>
      </p:sp>
      <p:sp>
        <p:nvSpPr>
          <p:cNvPr id="6" name="ZoneTexte 5"/>
          <p:cNvSpPr txBox="1"/>
          <p:nvPr/>
        </p:nvSpPr>
        <p:spPr>
          <a:xfrm>
            <a:off x="7763690" y="5003542"/>
            <a:ext cx="6286500" cy="1077218"/>
          </a:xfrm>
          <a:prstGeom prst="rect">
            <a:avLst/>
          </a:prstGeom>
          <a:noFill/>
        </p:spPr>
        <p:txBody>
          <a:bodyPr wrap="square" rtlCol="0">
            <a:spAutoFit/>
          </a:bodyPr>
          <a:lstStyle/>
          <a:p>
            <a:pPr marL="457200" indent="-457200">
              <a:buFont typeface="Arial" panose="020B0604020202020204" pitchFamily="34" charset="0"/>
              <a:buChar char="•"/>
            </a:pPr>
            <a:r>
              <a:rPr lang="fr-FR" sz="3200" dirty="0"/>
              <a:t>Effectuer les tests unitaires et d’intégration(1 semaine)</a:t>
            </a:r>
          </a:p>
        </p:txBody>
      </p:sp>
      <p:sp>
        <p:nvSpPr>
          <p:cNvPr id="7" name="ZoneTexte 6"/>
          <p:cNvSpPr txBox="1"/>
          <p:nvPr/>
        </p:nvSpPr>
        <p:spPr>
          <a:xfrm>
            <a:off x="7840980" y="6194391"/>
            <a:ext cx="6286500" cy="1077218"/>
          </a:xfrm>
          <a:prstGeom prst="rect">
            <a:avLst/>
          </a:prstGeom>
          <a:noFill/>
        </p:spPr>
        <p:txBody>
          <a:bodyPr wrap="square" rtlCol="0">
            <a:spAutoFit/>
          </a:bodyPr>
          <a:lstStyle/>
          <a:p>
            <a:pPr marL="457200" indent="-457200">
              <a:buFont typeface="Arial" panose="020B0604020202020204" pitchFamily="34" charset="0"/>
              <a:buChar char="•"/>
            </a:pPr>
            <a:r>
              <a:rPr lang="fr-FR" sz="3200" dirty="0"/>
              <a:t>Déploiement de l’application(1 semaine)</a:t>
            </a:r>
          </a:p>
        </p:txBody>
      </p:sp>
      <p:sp>
        <p:nvSpPr>
          <p:cNvPr id="9" name="ZoneTexte 3">
            <a:extLst>
              <a:ext uri="{FF2B5EF4-FFF2-40B4-BE49-F238E27FC236}">
                <a16:creationId xmlns:a16="http://schemas.microsoft.com/office/drawing/2014/main" id="{236D1907-F821-74C3-0DA0-DE6F4823E613}"/>
              </a:ext>
            </a:extLst>
          </p:cNvPr>
          <p:cNvSpPr txBox="1"/>
          <p:nvPr/>
        </p:nvSpPr>
        <p:spPr>
          <a:xfrm>
            <a:off x="7840980" y="1770599"/>
            <a:ext cx="6286500"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err="1"/>
              <a:t>Identité</a:t>
            </a:r>
            <a:r>
              <a:rPr lang="en-US" sz="3200" dirty="0"/>
              <a:t> </a:t>
            </a:r>
            <a:r>
              <a:rPr lang="en-US" sz="3200" dirty="0" err="1"/>
              <a:t>visuelle</a:t>
            </a:r>
            <a:endParaRPr lang="fr-FR" sz="3200" dirty="0"/>
          </a:p>
        </p:txBody>
      </p:sp>
    </p:spTree>
    <p:extLst>
      <p:ext uri="{BB962C8B-B14F-4D97-AF65-F5344CB8AC3E}">
        <p14:creationId xmlns:p14="http://schemas.microsoft.com/office/powerpoint/2010/main" val="1562897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581</Words>
  <Application>Microsoft Office PowerPoint</Application>
  <PresentationFormat>Personnalisé</PresentationFormat>
  <Paragraphs>78</Paragraphs>
  <Slides>11</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Calibri</vt:lpstr>
      <vt:lpstr>Inter</vt:lpstr>
      <vt:lpstr>Nunito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34</cp:revision>
  <dcterms:created xsi:type="dcterms:W3CDTF">2023-11-12T21:58:10Z</dcterms:created>
  <dcterms:modified xsi:type="dcterms:W3CDTF">2024-02-07T20:19:29Z</dcterms:modified>
</cp:coreProperties>
</file>